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528" r:id="rId2"/>
  </p:sldIdLst>
  <p:sldSz cx="6400800" cy="594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48" d="100"/>
          <a:sy n="148" d="100"/>
        </p:scale>
        <p:origin x="2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44436-CB2E-C641-A08A-6F0AA35E31CD}" type="datetimeFigureOut">
              <a:rPr lang="en-US" smtClean="0"/>
              <a:t>5/6/21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66888" y="1143000"/>
            <a:ext cx="3324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2E4AE-18AB-A640-AABC-8F4C7EBF9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56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1pPr>
    <a:lvl2pPr marL="362102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2pPr>
    <a:lvl3pPr marL="724205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3pPr>
    <a:lvl4pPr marL="1086307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4pPr>
    <a:lvl5pPr marL="1448410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5pPr>
    <a:lvl6pPr marL="1810512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6pPr>
    <a:lvl7pPr marL="2172614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7pPr>
    <a:lvl8pPr marL="2534717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8pPr>
    <a:lvl9pPr marL="2896819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66888" y="1143000"/>
            <a:ext cx="3324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taxa that remain increased in PEG mice, as well as taxa that recover in </a:t>
            </a:r>
            <a:r>
              <a:rPr lang="en-US" dirty="0" err="1"/>
              <a:t>clind</a:t>
            </a:r>
            <a:r>
              <a:rPr lang="en-US" dirty="0"/>
              <a:t> mice but not PEG mice</a:t>
            </a:r>
          </a:p>
          <a:p>
            <a:r>
              <a:rPr lang="en-US" dirty="0"/>
              <a:t>Fig. 1: PEG treated mice are susceptible to </a:t>
            </a:r>
            <a:r>
              <a:rPr lang="en-US" i="1" dirty="0"/>
              <a:t>C. difficile </a:t>
            </a:r>
            <a:r>
              <a:rPr lang="en-US" dirty="0"/>
              <a:t>infection (up to 10 days post-treatment) and become persistently colonized with </a:t>
            </a:r>
            <a:r>
              <a:rPr lang="en-US" i="1" dirty="0"/>
              <a:t>C. difficile </a:t>
            </a:r>
            <a:r>
              <a:rPr lang="en-US" dirty="0"/>
              <a:t>(up to 30 days)</a:t>
            </a:r>
          </a:p>
          <a:p>
            <a:r>
              <a:rPr lang="en-US" dirty="0"/>
              <a:t>Fig. S1. PEG mice do not develop more severe CDIs in the case of C. difficile 630</a:t>
            </a:r>
          </a:p>
          <a:p>
            <a:r>
              <a:rPr lang="en-US" dirty="0"/>
              <a:t>Fig. 2: Microbiota characterization</a:t>
            </a:r>
          </a:p>
          <a:p>
            <a:r>
              <a:rPr lang="en-US" dirty="0"/>
              <a:t>Fig. 3. 1-day PEG also disrupts colonization resistance to </a:t>
            </a:r>
            <a:r>
              <a:rPr lang="en-US" i="1" dirty="0"/>
              <a:t>C. difficile </a:t>
            </a:r>
            <a:r>
              <a:rPr lang="en-US" dirty="0"/>
              <a:t>but mice are still able to clear </a:t>
            </a:r>
            <a:r>
              <a:rPr lang="en-US" i="1" dirty="0"/>
              <a:t>C. difficile </a:t>
            </a:r>
            <a:r>
              <a:rPr lang="en-US" dirty="0"/>
              <a:t>within 10 days</a:t>
            </a:r>
          </a:p>
          <a:p>
            <a:r>
              <a:rPr lang="en-US" dirty="0"/>
              <a:t>Fig. 4. 1-day PEG treatment post </a:t>
            </a:r>
            <a:r>
              <a:rPr lang="en-US" i="1" dirty="0"/>
              <a:t>C. difficile </a:t>
            </a:r>
            <a:r>
              <a:rPr lang="en-US" dirty="0"/>
              <a:t>infection in clindamycin-treated mice prolongs </a:t>
            </a:r>
            <a:r>
              <a:rPr lang="en-US" i="1" dirty="0"/>
              <a:t>C. difficile</a:t>
            </a:r>
            <a:r>
              <a:rPr lang="en-US" dirty="0"/>
              <a:t> colonization (up to 30 days in some cases) regardless of whether FMT is also administered</a:t>
            </a:r>
          </a:p>
          <a:p>
            <a:r>
              <a:rPr lang="en-US" dirty="0"/>
              <a:t>Fig. 5. Impact of PEG treatment on microbial community resistance to </a:t>
            </a:r>
            <a:r>
              <a:rPr lang="en-US" i="1" dirty="0"/>
              <a:t>C. difficile </a:t>
            </a:r>
            <a:r>
              <a:rPr lang="en-US" dirty="0"/>
              <a:t>infection and ability to clear </a:t>
            </a:r>
            <a:r>
              <a:rPr lang="en-US" i="1" dirty="0"/>
              <a:t>C. difficile </a:t>
            </a:r>
            <a:r>
              <a:rPr lang="en-US" dirty="0"/>
              <a:t>infection. FISH to visualize C. diff location in PEG-treated mice?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8FCD0-5F98-D54C-8B90-B72E0FCA65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37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" y="972715"/>
            <a:ext cx="5440680" cy="2069253"/>
          </a:xfrm>
        </p:spPr>
        <p:txBody>
          <a:bodyPr anchor="b"/>
          <a:lstStyle>
            <a:lvl1pPr algn="ctr"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3121766"/>
            <a:ext cx="4800600" cy="1434994"/>
          </a:xfrm>
        </p:spPr>
        <p:txBody>
          <a:bodyPr/>
          <a:lstStyle>
            <a:lvl1pPr marL="0" indent="0" algn="ctr">
              <a:buNone/>
              <a:defRPr sz="1680"/>
            </a:lvl1pPr>
            <a:lvl2pPr marL="320040" indent="0" algn="ctr">
              <a:buNone/>
              <a:defRPr sz="1400"/>
            </a:lvl2pPr>
            <a:lvl3pPr marL="640080" indent="0" algn="ctr">
              <a:buNone/>
              <a:defRPr sz="1260"/>
            </a:lvl3pPr>
            <a:lvl4pPr marL="960120" indent="0" algn="ctr">
              <a:buNone/>
              <a:defRPr sz="1120"/>
            </a:lvl4pPr>
            <a:lvl5pPr marL="1280160" indent="0" algn="ctr">
              <a:buNone/>
              <a:defRPr sz="1120"/>
            </a:lvl5pPr>
            <a:lvl6pPr marL="1600200" indent="0" algn="ctr">
              <a:buNone/>
              <a:defRPr sz="1120"/>
            </a:lvl6pPr>
            <a:lvl7pPr marL="1920240" indent="0" algn="ctr">
              <a:buNone/>
              <a:defRPr sz="1120"/>
            </a:lvl7pPr>
            <a:lvl8pPr marL="2240280" indent="0" algn="ctr">
              <a:buNone/>
              <a:defRPr sz="1120"/>
            </a:lvl8pPr>
            <a:lvl9pPr marL="2560320" indent="0" algn="ctr">
              <a:buNone/>
              <a:defRPr sz="1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79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88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80573" y="316442"/>
            <a:ext cx="1380173" cy="50369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0055" y="316442"/>
            <a:ext cx="4060508" cy="50369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5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30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2" y="1481774"/>
            <a:ext cx="5520690" cy="2472372"/>
          </a:xfrm>
        </p:spPr>
        <p:txBody>
          <a:bodyPr anchor="b"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6722" y="3977536"/>
            <a:ext cx="5520690" cy="1300162"/>
          </a:xfrm>
        </p:spPr>
        <p:txBody>
          <a:bodyPr/>
          <a:lstStyle>
            <a:lvl1pPr marL="0" indent="0">
              <a:buNone/>
              <a:defRPr sz="1680">
                <a:solidFill>
                  <a:schemeClr val="tx1"/>
                </a:solidFill>
              </a:defRPr>
            </a:lvl1pPr>
            <a:lvl2pPr marL="3200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400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3pPr>
            <a:lvl4pPr marL="9601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2801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6002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19202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240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69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0055" y="1582208"/>
            <a:ext cx="2720340" cy="3771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0405" y="1582208"/>
            <a:ext cx="2720340" cy="3771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5/6/21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7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316443"/>
            <a:ext cx="5520690" cy="11488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889" y="1457008"/>
            <a:ext cx="2707838" cy="714057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889" y="2171065"/>
            <a:ext cx="2707838" cy="3193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0405" y="1457008"/>
            <a:ext cx="2721174" cy="714057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40405" y="2171065"/>
            <a:ext cx="2721174" cy="3193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5/6/21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1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5/6/21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28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5/6/21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4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396240"/>
            <a:ext cx="2064425" cy="1386840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174" y="855770"/>
            <a:ext cx="3240405" cy="4223808"/>
          </a:xfrm>
        </p:spPr>
        <p:txBody>
          <a:bodyPr/>
          <a:lstStyle>
            <a:lvl1pPr>
              <a:defRPr sz="2240"/>
            </a:lvl1pPr>
            <a:lvl2pPr>
              <a:defRPr sz="1960"/>
            </a:lvl2pPr>
            <a:lvl3pPr>
              <a:defRPr sz="168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1783080"/>
            <a:ext cx="2064425" cy="3303376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5/6/21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79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396240"/>
            <a:ext cx="2064425" cy="1386840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21174" y="855770"/>
            <a:ext cx="3240405" cy="4223808"/>
          </a:xfrm>
        </p:spPr>
        <p:txBody>
          <a:bodyPr anchor="t"/>
          <a:lstStyle>
            <a:lvl1pPr marL="0" indent="0">
              <a:buNone/>
              <a:defRPr sz="2240"/>
            </a:lvl1pPr>
            <a:lvl2pPr marL="320040" indent="0">
              <a:buNone/>
              <a:defRPr sz="1960"/>
            </a:lvl2pPr>
            <a:lvl3pPr marL="640080" indent="0">
              <a:buNone/>
              <a:defRPr sz="1680"/>
            </a:lvl3pPr>
            <a:lvl4pPr marL="960120" indent="0">
              <a:buNone/>
              <a:defRPr sz="1400"/>
            </a:lvl4pPr>
            <a:lvl5pPr marL="1280160" indent="0">
              <a:buNone/>
              <a:defRPr sz="1400"/>
            </a:lvl5pPr>
            <a:lvl6pPr marL="1600200" indent="0">
              <a:buNone/>
              <a:defRPr sz="1400"/>
            </a:lvl6pPr>
            <a:lvl7pPr marL="1920240" indent="0">
              <a:buNone/>
              <a:defRPr sz="1400"/>
            </a:lvl7pPr>
            <a:lvl8pPr marL="2240280" indent="0">
              <a:buNone/>
              <a:defRPr sz="1400"/>
            </a:lvl8pPr>
            <a:lvl9pPr marL="2560320" indent="0">
              <a:buNone/>
              <a:defRPr sz="1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1783080"/>
            <a:ext cx="2064425" cy="3303376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5/6/21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4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0055" y="316443"/>
            <a:ext cx="5520690" cy="1148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055" y="1582208"/>
            <a:ext cx="5520690" cy="377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0055" y="5508838"/>
            <a:ext cx="144018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A9100-FC9C-4849-A8B0-E82812932BDA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20265" y="5508838"/>
            <a:ext cx="216027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20565" y="5508838"/>
            <a:ext cx="144018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50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40080" rtl="0" eaLnBrk="1" latinLnBrk="0" hangingPunct="1">
        <a:lnSpc>
          <a:spcPct val="90000"/>
        </a:lnSpc>
        <a:spcBef>
          <a:spcPct val="0"/>
        </a:spcBef>
        <a:buNone/>
        <a:defRPr sz="3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0020" indent="-160020" algn="l" defTabSz="64008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001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201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76022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20802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7203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1pPr>
      <a:lvl2pPr marL="3200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2402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>
            <a:extLst>
              <a:ext uri="{FF2B5EF4-FFF2-40B4-BE49-F238E27FC236}">
                <a16:creationId xmlns:a16="http://schemas.microsoft.com/office/drawing/2014/main" id="{7BE3A9C1-50AB-3346-A545-81D55BFE2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01" y="3642969"/>
            <a:ext cx="1946803" cy="1395650"/>
          </a:xfrm>
          <a:prstGeom prst="rect">
            <a:avLst/>
          </a:prstGeom>
        </p:spPr>
      </p:pic>
      <p:pic>
        <p:nvPicPr>
          <p:cNvPr id="287" name="Graphic 286" descr="Rat">
            <a:extLst>
              <a:ext uri="{FF2B5EF4-FFF2-40B4-BE49-F238E27FC236}">
                <a16:creationId xmlns:a16="http://schemas.microsoft.com/office/drawing/2014/main" id="{740BAD14-B523-D249-BC81-70E1AD06A7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087847" y="1568928"/>
            <a:ext cx="1864161" cy="1864161"/>
          </a:xfrm>
          <a:prstGeom prst="rect">
            <a:avLst/>
          </a:prstGeom>
        </p:spPr>
      </p:pic>
      <p:grpSp>
        <p:nvGrpSpPr>
          <p:cNvPr id="291" name="Group 290">
            <a:extLst>
              <a:ext uri="{FF2B5EF4-FFF2-40B4-BE49-F238E27FC236}">
                <a16:creationId xmlns:a16="http://schemas.microsoft.com/office/drawing/2014/main" id="{72C872DA-07E4-D444-BB05-B214D5838D3C}"/>
              </a:ext>
            </a:extLst>
          </p:cNvPr>
          <p:cNvGrpSpPr/>
          <p:nvPr/>
        </p:nvGrpSpPr>
        <p:grpSpPr>
          <a:xfrm>
            <a:off x="1882786" y="4233204"/>
            <a:ext cx="1731299" cy="792282"/>
            <a:chOff x="3677481" y="3279666"/>
            <a:chExt cx="2308398" cy="1056376"/>
          </a:xfrm>
        </p:grpSpPr>
        <p:sp>
          <p:nvSpPr>
            <p:cNvPr id="348" name="Connector 347">
              <a:extLst>
                <a:ext uri="{FF2B5EF4-FFF2-40B4-BE49-F238E27FC236}">
                  <a16:creationId xmlns:a16="http://schemas.microsoft.com/office/drawing/2014/main" id="{2172F3AE-B8C9-9648-845A-8189928E9976}"/>
                </a:ext>
              </a:extLst>
            </p:cNvPr>
            <p:cNvSpPr/>
            <p:nvPr/>
          </p:nvSpPr>
          <p:spPr>
            <a:xfrm>
              <a:off x="4138460" y="4037171"/>
              <a:ext cx="217089" cy="230150"/>
            </a:xfrm>
            <a:prstGeom prst="flowChartConnector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Alternate Process 348">
              <a:extLst>
                <a:ext uri="{FF2B5EF4-FFF2-40B4-BE49-F238E27FC236}">
                  <a16:creationId xmlns:a16="http://schemas.microsoft.com/office/drawing/2014/main" id="{F026A278-D90E-4741-ADDB-8B2C59A5987C}"/>
                </a:ext>
              </a:extLst>
            </p:cNvPr>
            <p:cNvSpPr/>
            <p:nvPr/>
          </p:nvSpPr>
          <p:spPr>
            <a:xfrm rot="17769125">
              <a:off x="5800361" y="3923083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Alternate Process 349">
              <a:extLst>
                <a:ext uri="{FF2B5EF4-FFF2-40B4-BE49-F238E27FC236}">
                  <a16:creationId xmlns:a16="http://schemas.microsoft.com/office/drawing/2014/main" id="{5E1A2287-34EE-2B47-AC3C-FB84DFF90124}"/>
                </a:ext>
              </a:extLst>
            </p:cNvPr>
            <p:cNvSpPr/>
            <p:nvPr/>
          </p:nvSpPr>
          <p:spPr>
            <a:xfrm rot="17769125">
              <a:off x="4659261" y="3950564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Alternate Process 350">
              <a:extLst>
                <a:ext uri="{FF2B5EF4-FFF2-40B4-BE49-F238E27FC236}">
                  <a16:creationId xmlns:a16="http://schemas.microsoft.com/office/drawing/2014/main" id="{BFD14EC3-F39B-8445-8E20-0CBEDA7F4AF6}"/>
                </a:ext>
              </a:extLst>
            </p:cNvPr>
            <p:cNvSpPr/>
            <p:nvPr/>
          </p:nvSpPr>
          <p:spPr>
            <a:xfrm rot="17769125">
              <a:off x="3877123" y="4018558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Alternate Process 351">
              <a:extLst>
                <a:ext uri="{FF2B5EF4-FFF2-40B4-BE49-F238E27FC236}">
                  <a16:creationId xmlns:a16="http://schemas.microsoft.com/office/drawing/2014/main" id="{EEE09B92-AAC9-0249-95E1-B3825DF605C6}"/>
                </a:ext>
              </a:extLst>
            </p:cNvPr>
            <p:cNvSpPr/>
            <p:nvPr/>
          </p:nvSpPr>
          <p:spPr>
            <a:xfrm rot="13530532">
              <a:off x="5173029" y="3981945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Alternate Process 352">
              <a:extLst>
                <a:ext uri="{FF2B5EF4-FFF2-40B4-BE49-F238E27FC236}">
                  <a16:creationId xmlns:a16="http://schemas.microsoft.com/office/drawing/2014/main" id="{7D6277F0-14E5-2845-9773-8D6EE78C3A66}"/>
                </a:ext>
              </a:extLst>
            </p:cNvPr>
            <p:cNvSpPr/>
            <p:nvPr/>
          </p:nvSpPr>
          <p:spPr>
            <a:xfrm rot="1673764">
              <a:off x="5081060" y="4111775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Alternate Process 353">
              <a:extLst>
                <a:ext uri="{FF2B5EF4-FFF2-40B4-BE49-F238E27FC236}">
                  <a16:creationId xmlns:a16="http://schemas.microsoft.com/office/drawing/2014/main" id="{AD5A2B42-266A-BE4A-828F-9190F0FA89A4}"/>
                </a:ext>
              </a:extLst>
            </p:cNvPr>
            <p:cNvSpPr/>
            <p:nvPr/>
          </p:nvSpPr>
          <p:spPr>
            <a:xfrm rot="1673764">
              <a:off x="4383532" y="3875192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Connector 354">
              <a:extLst>
                <a:ext uri="{FF2B5EF4-FFF2-40B4-BE49-F238E27FC236}">
                  <a16:creationId xmlns:a16="http://schemas.microsoft.com/office/drawing/2014/main" id="{02B7C024-1AC0-B44A-8746-7C6DF3D8D28A}"/>
                </a:ext>
              </a:extLst>
            </p:cNvPr>
            <p:cNvSpPr/>
            <p:nvPr/>
          </p:nvSpPr>
          <p:spPr>
            <a:xfrm flipH="1">
              <a:off x="5552308" y="3989684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A78FBB19-3C47-AC4D-8E46-E2B139E24655}"/>
                </a:ext>
              </a:extLst>
            </p:cNvPr>
            <p:cNvGrpSpPr/>
            <p:nvPr/>
          </p:nvGrpSpPr>
          <p:grpSpPr>
            <a:xfrm>
              <a:off x="4851086" y="3925534"/>
              <a:ext cx="312025" cy="386512"/>
              <a:chOff x="6107167" y="1801100"/>
              <a:chExt cx="339508" cy="575183"/>
            </a:xfrm>
          </p:grpSpPr>
          <p:sp>
            <p:nvSpPr>
              <p:cNvPr id="374" name="Alternate Process 373">
                <a:extLst>
                  <a:ext uri="{FF2B5EF4-FFF2-40B4-BE49-F238E27FC236}">
                    <a16:creationId xmlns:a16="http://schemas.microsoft.com/office/drawing/2014/main" id="{1DCBD5F3-0448-EA41-8C23-2E006F083D5D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CC65D2D8-64BD-1545-BA61-BD543CB26187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7" name="Alternate Process 356">
              <a:extLst>
                <a:ext uri="{FF2B5EF4-FFF2-40B4-BE49-F238E27FC236}">
                  <a16:creationId xmlns:a16="http://schemas.microsoft.com/office/drawing/2014/main" id="{A00DAA09-BACB-8742-9F8B-0747905FCF59}"/>
                </a:ext>
              </a:extLst>
            </p:cNvPr>
            <p:cNvSpPr/>
            <p:nvPr/>
          </p:nvSpPr>
          <p:spPr>
            <a:xfrm rot="1673764">
              <a:off x="5430914" y="3825661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Connector 357">
              <a:extLst>
                <a:ext uri="{FF2B5EF4-FFF2-40B4-BE49-F238E27FC236}">
                  <a16:creationId xmlns:a16="http://schemas.microsoft.com/office/drawing/2014/main" id="{EB388A96-0E69-BA4B-BDCF-C854A0F04E79}"/>
                </a:ext>
              </a:extLst>
            </p:cNvPr>
            <p:cNvSpPr/>
            <p:nvPr/>
          </p:nvSpPr>
          <p:spPr>
            <a:xfrm flipH="1">
              <a:off x="3677481" y="4058665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FED7FBFC-6AD1-D240-8236-846FE8936C00}"/>
                </a:ext>
              </a:extLst>
            </p:cNvPr>
            <p:cNvGrpSpPr/>
            <p:nvPr/>
          </p:nvGrpSpPr>
          <p:grpSpPr>
            <a:xfrm rot="17126246">
              <a:off x="4039748" y="3552612"/>
              <a:ext cx="312025" cy="386512"/>
              <a:chOff x="6107167" y="1801100"/>
              <a:chExt cx="339508" cy="575183"/>
            </a:xfrm>
          </p:grpSpPr>
          <p:sp>
            <p:nvSpPr>
              <p:cNvPr id="372" name="Alternate Process 371">
                <a:extLst>
                  <a:ext uri="{FF2B5EF4-FFF2-40B4-BE49-F238E27FC236}">
                    <a16:creationId xmlns:a16="http://schemas.microsoft.com/office/drawing/2014/main" id="{D11347B6-3843-1346-954B-5E99EF930F67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1DDA4367-C148-D944-8F2D-385A9ACBAEC2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0" name="Connector 359">
              <a:extLst>
                <a:ext uri="{FF2B5EF4-FFF2-40B4-BE49-F238E27FC236}">
                  <a16:creationId xmlns:a16="http://schemas.microsoft.com/office/drawing/2014/main" id="{A0C21229-6349-C946-8969-AD0749A01B76}"/>
                </a:ext>
              </a:extLst>
            </p:cNvPr>
            <p:cNvSpPr/>
            <p:nvPr/>
          </p:nvSpPr>
          <p:spPr>
            <a:xfrm>
              <a:off x="4927999" y="3552056"/>
              <a:ext cx="217089" cy="230150"/>
            </a:xfrm>
            <a:prstGeom prst="flowChartConnector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Alternate Process 360">
              <a:extLst>
                <a:ext uri="{FF2B5EF4-FFF2-40B4-BE49-F238E27FC236}">
                  <a16:creationId xmlns:a16="http://schemas.microsoft.com/office/drawing/2014/main" id="{DFFA9746-69F4-1C47-AFA2-142623501BB3}"/>
                </a:ext>
              </a:extLst>
            </p:cNvPr>
            <p:cNvSpPr/>
            <p:nvPr/>
          </p:nvSpPr>
          <p:spPr>
            <a:xfrm rot="17769125">
              <a:off x="4721400" y="3408834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Connector 361">
              <a:extLst>
                <a:ext uri="{FF2B5EF4-FFF2-40B4-BE49-F238E27FC236}">
                  <a16:creationId xmlns:a16="http://schemas.microsoft.com/office/drawing/2014/main" id="{7A87725E-DDAC-6F49-9833-91DCF8202FEE}"/>
                </a:ext>
              </a:extLst>
            </p:cNvPr>
            <p:cNvSpPr/>
            <p:nvPr/>
          </p:nvSpPr>
          <p:spPr>
            <a:xfrm>
              <a:off x="5620437" y="3542623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0FA60697-BA9A-FE42-86D1-E30BF667937D}"/>
                </a:ext>
              </a:extLst>
            </p:cNvPr>
            <p:cNvGrpSpPr/>
            <p:nvPr/>
          </p:nvGrpSpPr>
          <p:grpSpPr>
            <a:xfrm>
              <a:off x="5434508" y="3342956"/>
              <a:ext cx="312025" cy="386512"/>
              <a:chOff x="6107167" y="1801100"/>
              <a:chExt cx="339508" cy="575183"/>
            </a:xfrm>
          </p:grpSpPr>
          <p:sp>
            <p:nvSpPr>
              <p:cNvPr id="370" name="Alternate Process 369">
                <a:extLst>
                  <a:ext uri="{FF2B5EF4-FFF2-40B4-BE49-F238E27FC236}">
                    <a16:creationId xmlns:a16="http://schemas.microsoft.com/office/drawing/2014/main" id="{4ED7108D-C04D-6747-AD25-4FCB3E10CC93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Freeform 370">
                <a:extLst>
                  <a:ext uri="{FF2B5EF4-FFF2-40B4-BE49-F238E27FC236}">
                    <a16:creationId xmlns:a16="http://schemas.microsoft.com/office/drawing/2014/main" id="{7360A451-1D01-014B-AC5F-5C87A9D4B690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4" name="Connector 363">
              <a:extLst>
                <a:ext uri="{FF2B5EF4-FFF2-40B4-BE49-F238E27FC236}">
                  <a16:creationId xmlns:a16="http://schemas.microsoft.com/office/drawing/2014/main" id="{65438FAC-13A7-814E-A58E-46B44A1F1C46}"/>
                </a:ext>
              </a:extLst>
            </p:cNvPr>
            <p:cNvSpPr/>
            <p:nvPr/>
          </p:nvSpPr>
          <p:spPr>
            <a:xfrm flipH="1">
              <a:off x="4531412" y="3563487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Alternate Process 364">
              <a:extLst>
                <a:ext uri="{FF2B5EF4-FFF2-40B4-BE49-F238E27FC236}">
                  <a16:creationId xmlns:a16="http://schemas.microsoft.com/office/drawing/2014/main" id="{A50D4661-CD85-D24A-B2A9-2FAA2F965689}"/>
                </a:ext>
              </a:extLst>
            </p:cNvPr>
            <p:cNvSpPr/>
            <p:nvPr/>
          </p:nvSpPr>
          <p:spPr>
            <a:xfrm rot="13530532">
              <a:off x="3658067" y="3844655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Connector 365">
              <a:extLst>
                <a:ext uri="{FF2B5EF4-FFF2-40B4-BE49-F238E27FC236}">
                  <a16:creationId xmlns:a16="http://schemas.microsoft.com/office/drawing/2014/main" id="{E7F6B65F-08E4-FA49-9F7F-809F52A25E4D}"/>
                </a:ext>
              </a:extLst>
            </p:cNvPr>
            <p:cNvSpPr/>
            <p:nvPr/>
          </p:nvSpPr>
          <p:spPr>
            <a:xfrm>
              <a:off x="5092132" y="4107153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322A5E7B-DB06-0B49-AE1E-AA6604A1808D}"/>
                </a:ext>
              </a:extLst>
            </p:cNvPr>
            <p:cNvGrpSpPr/>
            <p:nvPr/>
          </p:nvGrpSpPr>
          <p:grpSpPr>
            <a:xfrm>
              <a:off x="4357949" y="3279666"/>
              <a:ext cx="312025" cy="386512"/>
              <a:chOff x="6107167" y="1801100"/>
              <a:chExt cx="339508" cy="575183"/>
            </a:xfrm>
          </p:grpSpPr>
          <p:sp>
            <p:nvSpPr>
              <p:cNvPr id="368" name="Alternate Process 367">
                <a:extLst>
                  <a:ext uri="{FF2B5EF4-FFF2-40B4-BE49-F238E27FC236}">
                    <a16:creationId xmlns:a16="http://schemas.microsoft.com/office/drawing/2014/main" id="{E38106C6-829F-EE48-8EEF-68C2517ED189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362291AF-4982-B344-A890-EB33169F7030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A7C3E942-3B24-0D4F-A9DC-B0E732B87D26}"/>
              </a:ext>
            </a:extLst>
          </p:cNvPr>
          <p:cNvGrpSpPr/>
          <p:nvPr/>
        </p:nvGrpSpPr>
        <p:grpSpPr>
          <a:xfrm>
            <a:off x="2065569" y="351113"/>
            <a:ext cx="2052135" cy="830413"/>
            <a:chOff x="3360125" y="1365907"/>
            <a:chExt cx="2736180" cy="1107218"/>
          </a:xfrm>
        </p:grpSpPr>
        <p:sp>
          <p:nvSpPr>
            <p:cNvPr id="307" name="Connector 306">
              <a:extLst>
                <a:ext uri="{FF2B5EF4-FFF2-40B4-BE49-F238E27FC236}">
                  <a16:creationId xmlns:a16="http://schemas.microsoft.com/office/drawing/2014/main" id="{2A3D724C-E077-444C-873B-D2901601CB65}"/>
                </a:ext>
              </a:extLst>
            </p:cNvPr>
            <p:cNvSpPr/>
            <p:nvPr/>
          </p:nvSpPr>
          <p:spPr>
            <a:xfrm>
              <a:off x="4027904" y="2156009"/>
              <a:ext cx="217089" cy="230150"/>
            </a:xfrm>
            <a:prstGeom prst="flowChartConnector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Alternate Process 307">
              <a:extLst>
                <a:ext uri="{FF2B5EF4-FFF2-40B4-BE49-F238E27FC236}">
                  <a16:creationId xmlns:a16="http://schemas.microsoft.com/office/drawing/2014/main" id="{10C75D42-59EF-314D-97E2-CB371CF3EE70}"/>
                </a:ext>
              </a:extLst>
            </p:cNvPr>
            <p:cNvSpPr/>
            <p:nvPr/>
          </p:nvSpPr>
          <p:spPr>
            <a:xfrm rot="17769125">
              <a:off x="5689805" y="2041921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Alternate Process 308">
              <a:extLst>
                <a:ext uri="{FF2B5EF4-FFF2-40B4-BE49-F238E27FC236}">
                  <a16:creationId xmlns:a16="http://schemas.microsoft.com/office/drawing/2014/main" id="{4EAE595E-149D-5E42-897F-FC746F03BC81}"/>
                </a:ext>
              </a:extLst>
            </p:cNvPr>
            <p:cNvSpPr/>
            <p:nvPr/>
          </p:nvSpPr>
          <p:spPr>
            <a:xfrm rot="17769125">
              <a:off x="4548705" y="2069402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Alternate Process 309">
              <a:extLst>
                <a:ext uri="{FF2B5EF4-FFF2-40B4-BE49-F238E27FC236}">
                  <a16:creationId xmlns:a16="http://schemas.microsoft.com/office/drawing/2014/main" id="{10284AD2-3E4A-5A41-93CD-B1EB8DA9DEB9}"/>
                </a:ext>
              </a:extLst>
            </p:cNvPr>
            <p:cNvSpPr/>
            <p:nvPr/>
          </p:nvSpPr>
          <p:spPr>
            <a:xfrm rot="17769125">
              <a:off x="3766567" y="2137396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Alternate Process 310">
              <a:extLst>
                <a:ext uri="{FF2B5EF4-FFF2-40B4-BE49-F238E27FC236}">
                  <a16:creationId xmlns:a16="http://schemas.microsoft.com/office/drawing/2014/main" id="{6C7CFEFB-2370-1440-BFC5-67EFC3D4D240}"/>
                </a:ext>
              </a:extLst>
            </p:cNvPr>
            <p:cNvSpPr/>
            <p:nvPr/>
          </p:nvSpPr>
          <p:spPr>
            <a:xfrm rot="13530532">
              <a:off x="5062473" y="2100783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Alternate Process 311">
              <a:extLst>
                <a:ext uri="{FF2B5EF4-FFF2-40B4-BE49-F238E27FC236}">
                  <a16:creationId xmlns:a16="http://schemas.microsoft.com/office/drawing/2014/main" id="{7F5BA8F9-4F1B-EF47-9132-F16F4D68F902}"/>
                </a:ext>
              </a:extLst>
            </p:cNvPr>
            <p:cNvSpPr/>
            <p:nvPr/>
          </p:nvSpPr>
          <p:spPr>
            <a:xfrm rot="1673764">
              <a:off x="4970504" y="2230613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Alternate Process 312">
              <a:extLst>
                <a:ext uri="{FF2B5EF4-FFF2-40B4-BE49-F238E27FC236}">
                  <a16:creationId xmlns:a16="http://schemas.microsoft.com/office/drawing/2014/main" id="{B630763C-FC33-994C-AEF8-016F23445942}"/>
                </a:ext>
              </a:extLst>
            </p:cNvPr>
            <p:cNvSpPr/>
            <p:nvPr/>
          </p:nvSpPr>
          <p:spPr>
            <a:xfrm rot="3725899">
              <a:off x="5351243" y="2342463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Alternate Process 313">
              <a:extLst>
                <a:ext uri="{FF2B5EF4-FFF2-40B4-BE49-F238E27FC236}">
                  <a16:creationId xmlns:a16="http://schemas.microsoft.com/office/drawing/2014/main" id="{FE1165A3-AA50-124E-89A3-68BCE4535E17}"/>
                </a:ext>
              </a:extLst>
            </p:cNvPr>
            <p:cNvSpPr/>
            <p:nvPr/>
          </p:nvSpPr>
          <p:spPr>
            <a:xfrm rot="1673764">
              <a:off x="4273483" y="2146836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Connector 314">
              <a:extLst>
                <a:ext uri="{FF2B5EF4-FFF2-40B4-BE49-F238E27FC236}">
                  <a16:creationId xmlns:a16="http://schemas.microsoft.com/office/drawing/2014/main" id="{8913F73E-67B4-B74B-9A3B-77AB2613D027}"/>
                </a:ext>
              </a:extLst>
            </p:cNvPr>
            <p:cNvSpPr/>
            <p:nvPr/>
          </p:nvSpPr>
          <p:spPr>
            <a:xfrm>
              <a:off x="4342459" y="2301550"/>
              <a:ext cx="130932" cy="126230"/>
            </a:xfrm>
            <a:prstGeom prst="flowChartConnector">
              <a:avLst/>
            </a:prstGeom>
            <a:solidFill>
              <a:srgbClr val="EE079E"/>
            </a:solidFill>
            <a:ln>
              <a:solidFill>
                <a:srgbClr val="EE079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Connector 315">
              <a:extLst>
                <a:ext uri="{FF2B5EF4-FFF2-40B4-BE49-F238E27FC236}">
                  <a16:creationId xmlns:a16="http://schemas.microsoft.com/office/drawing/2014/main" id="{6476D81D-D441-9B48-995C-59925D5F87CC}"/>
                </a:ext>
              </a:extLst>
            </p:cNvPr>
            <p:cNvSpPr/>
            <p:nvPr/>
          </p:nvSpPr>
          <p:spPr>
            <a:xfrm>
              <a:off x="5639765" y="2256113"/>
              <a:ext cx="130932" cy="126230"/>
            </a:xfrm>
            <a:prstGeom prst="flowChartConnector">
              <a:avLst/>
            </a:prstGeom>
            <a:solidFill>
              <a:srgbClr val="EE079E"/>
            </a:solidFill>
            <a:ln>
              <a:solidFill>
                <a:srgbClr val="EE079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Connector 316">
              <a:extLst>
                <a:ext uri="{FF2B5EF4-FFF2-40B4-BE49-F238E27FC236}">
                  <a16:creationId xmlns:a16="http://schemas.microsoft.com/office/drawing/2014/main" id="{E3A4A5CE-A483-D64A-89E2-1903A3F51B4B}"/>
                </a:ext>
              </a:extLst>
            </p:cNvPr>
            <p:cNvSpPr/>
            <p:nvPr/>
          </p:nvSpPr>
          <p:spPr>
            <a:xfrm flipH="1">
              <a:off x="5921391" y="2066310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Alternate Process 317">
              <a:extLst>
                <a:ext uri="{FF2B5EF4-FFF2-40B4-BE49-F238E27FC236}">
                  <a16:creationId xmlns:a16="http://schemas.microsoft.com/office/drawing/2014/main" id="{B162189E-D98D-994E-B80D-4670F43631BE}"/>
                </a:ext>
              </a:extLst>
            </p:cNvPr>
            <p:cNvSpPr/>
            <p:nvPr/>
          </p:nvSpPr>
          <p:spPr>
            <a:xfrm rot="1673764" flipV="1">
              <a:off x="4404049" y="2032339"/>
              <a:ext cx="215605" cy="67940"/>
            </a:xfrm>
            <a:prstGeom prst="flowChartAlternateProcess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Connector 318">
              <a:extLst>
                <a:ext uri="{FF2B5EF4-FFF2-40B4-BE49-F238E27FC236}">
                  <a16:creationId xmlns:a16="http://schemas.microsoft.com/office/drawing/2014/main" id="{1AC8F27B-222E-884C-8809-3F90D6F125BC}"/>
                </a:ext>
              </a:extLst>
            </p:cNvPr>
            <p:cNvSpPr/>
            <p:nvPr/>
          </p:nvSpPr>
          <p:spPr>
            <a:xfrm>
              <a:off x="5386030" y="1959651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D39B3AAF-191A-C147-B199-5FA450FA7432}"/>
                </a:ext>
              </a:extLst>
            </p:cNvPr>
            <p:cNvGrpSpPr/>
            <p:nvPr/>
          </p:nvGrpSpPr>
          <p:grpSpPr>
            <a:xfrm>
              <a:off x="4740530" y="2044372"/>
              <a:ext cx="312025" cy="386512"/>
              <a:chOff x="6107167" y="1801100"/>
              <a:chExt cx="339508" cy="575183"/>
            </a:xfrm>
          </p:grpSpPr>
          <p:sp>
            <p:nvSpPr>
              <p:cNvPr id="346" name="Alternate Process 345">
                <a:extLst>
                  <a:ext uri="{FF2B5EF4-FFF2-40B4-BE49-F238E27FC236}">
                    <a16:creationId xmlns:a16="http://schemas.microsoft.com/office/drawing/2014/main" id="{69ED476F-E183-BC40-9082-90F134F35C64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Freeform 346">
                <a:extLst>
                  <a:ext uri="{FF2B5EF4-FFF2-40B4-BE49-F238E27FC236}">
                    <a16:creationId xmlns:a16="http://schemas.microsoft.com/office/drawing/2014/main" id="{6C30D4EC-AFF8-A840-AEB4-43D16BA0D65E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1" name="Alternate Process 320">
              <a:extLst>
                <a:ext uri="{FF2B5EF4-FFF2-40B4-BE49-F238E27FC236}">
                  <a16:creationId xmlns:a16="http://schemas.microsoft.com/office/drawing/2014/main" id="{DB17FFA7-F70B-2647-929B-C49227BB7B13}"/>
                </a:ext>
              </a:extLst>
            </p:cNvPr>
            <p:cNvSpPr/>
            <p:nvPr/>
          </p:nvSpPr>
          <p:spPr>
            <a:xfrm rot="1673764">
              <a:off x="5481938" y="1866151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Connector 321">
              <a:extLst>
                <a:ext uri="{FF2B5EF4-FFF2-40B4-BE49-F238E27FC236}">
                  <a16:creationId xmlns:a16="http://schemas.microsoft.com/office/drawing/2014/main" id="{FCCADF46-2602-FE40-BC9D-BCD10E98272B}"/>
                </a:ext>
              </a:extLst>
            </p:cNvPr>
            <p:cNvSpPr/>
            <p:nvPr/>
          </p:nvSpPr>
          <p:spPr>
            <a:xfrm flipH="1">
              <a:off x="3566925" y="2177503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Connector 322">
              <a:extLst>
                <a:ext uri="{FF2B5EF4-FFF2-40B4-BE49-F238E27FC236}">
                  <a16:creationId xmlns:a16="http://schemas.microsoft.com/office/drawing/2014/main" id="{9A89AF01-33EE-A343-8665-65C4C7050A23}"/>
                </a:ext>
              </a:extLst>
            </p:cNvPr>
            <p:cNvSpPr/>
            <p:nvPr/>
          </p:nvSpPr>
          <p:spPr>
            <a:xfrm>
              <a:off x="3360125" y="1966850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06671C2B-0B6C-1B4A-96D7-10220C68B729}"/>
                </a:ext>
              </a:extLst>
            </p:cNvPr>
            <p:cNvGrpSpPr/>
            <p:nvPr/>
          </p:nvGrpSpPr>
          <p:grpSpPr>
            <a:xfrm rot="17126246">
              <a:off x="3929192" y="1671450"/>
              <a:ext cx="312025" cy="386512"/>
              <a:chOff x="6107167" y="1801100"/>
              <a:chExt cx="339508" cy="575183"/>
            </a:xfrm>
          </p:grpSpPr>
          <p:sp>
            <p:nvSpPr>
              <p:cNvPr id="344" name="Alternate Process 343">
                <a:extLst>
                  <a:ext uri="{FF2B5EF4-FFF2-40B4-BE49-F238E27FC236}">
                    <a16:creationId xmlns:a16="http://schemas.microsoft.com/office/drawing/2014/main" id="{21F20127-4D6A-2F49-92AE-EF27683EAD0F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Freeform 344">
                <a:extLst>
                  <a:ext uri="{FF2B5EF4-FFF2-40B4-BE49-F238E27FC236}">
                    <a16:creationId xmlns:a16="http://schemas.microsoft.com/office/drawing/2014/main" id="{A2BFC2F4-C82C-074D-828D-36C801E09948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5" name="Connector 324">
              <a:extLst>
                <a:ext uri="{FF2B5EF4-FFF2-40B4-BE49-F238E27FC236}">
                  <a16:creationId xmlns:a16="http://schemas.microsoft.com/office/drawing/2014/main" id="{B66ED916-A66D-B748-B939-18625363B898}"/>
                </a:ext>
              </a:extLst>
            </p:cNvPr>
            <p:cNvSpPr/>
            <p:nvPr/>
          </p:nvSpPr>
          <p:spPr>
            <a:xfrm>
              <a:off x="4817443" y="1670894"/>
              <a:ext cx="217089" cy="230150"/>
            </a:xfrm>
            <a:prstGeom prst="flowChartConnector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Alternate Process 325">
              <a:extLst>
                <a:ext uri="{FF2B5EF4-FFF2-40B4-BE49-F238E27FC236}">
                  <a16:creationId xmlns:a16="http://schemas.microsoft.com/office/drawing/2014/main" id="{FB9F651B-4D00-1946-A52F-60D2EBE138E6}"/>
                </a:ext>
              </a:extLst>
            </p:cNvPr>
            <p:cNvSpPr/>
            <p:nvPr/>
          </p:nvSpPr>
          <p:spPr>
            <a:xfrm rot="17769125">
              <a:off x="5132127" y="1486824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Alternate Process 326">
              <a:extLst>
                <a:ext uri="{FF2B5EF4-FFF2-40B4-BE49-F238E27FC236}">
                  <a16:creationId xmlns:a16="http://schemas.microsoft.com/office/drawing/2014/main" id="{1B35C078-C47E-A04D-BB25-3ABD9EF1E44B}"/>
                </a:ext>
              </a:extLst>
            </p:cNvPr>
            <p:cNvSpPr/>
            <p:nvPr/>
          </p:nvSpPr>
          <p:spPr>
            <a:xfrm rot="17769125">
              <a:off x="4589028" y="1517837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Alternate Process 327">
              <a:extLst>
                <a:ext uri="{FF2B5EF4-FFF2-40B4-BE49-F238E27FC236}">
                  <a16:creationId xmlns:a16="http://schemas.microsoft.com/office/drawing/2014/main" id="{FE43F488-0CC0-4345-9C52-BD10B7DCA097}"/>
                </a:ext>
              </a:extLst>
            </p:cNvPr>
            <p:cNvSpPr/>
            <p:nvPr/>
          </p:nvSpPr>
          <p:spPr>
            <a:xfrm rot="13530532">
              <a:off x="5535851" y="1735836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Alternate Process 328">
              <a:extLst>
                <a:ext uri="{FF2B5EF4-FFF2-40B4-BE49-F238E27FC236}">
                  <a16:creationId xmlns:a16="http://schemas.microsoft.com/office/drawing/2014/main" id="{42F20FC4-2211-AC4D-8F70-47D089D77C1A}"/>
                </a:ext>
              </a:extLst>
            </p:cNvPr>
            <p:cNvSpPr/>
            <p:nvPr/>
          </p:nvSpPr>
          <p:spPr>
            <a:xfrm rot="1673764">
              <a:off x="4867212" y="1542638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Connector 329">
              <a:extLst>
                <a:ext uri="{FF2B5EF4-FFF2-40B4-BE49-F238E27FC236}">
                  <a16:creationId xmlns:a16="http://schemas.microsoft.com/office/drawing/2014/main" id="{038D9ED0-D710-754D-873F-3B26D77A9076}"/>
                </a:ext>
              </a:extLst>
            </p:cNvPr>
            <p:cNvSpPr/>
            <p:nvPr/>
          </p:nvSpPr>
          <p:spPr>
            <a:xfrm>
              <a:off x="4666484" y="1770837"/>
              <a:ext cx="130932" cy="126230"/>
            </a:xfrm>
            <a:prstGeom prst="flowChartConnector">
              <a:avLst/>
            </a:prstGeom>
            <a:solidFill>
              <a:srgbClr val="EE079E"/>
            </a:solidFill>
            <a:ln>
              <a:solidFill>
                <a:srgbClr val="EE079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Alternate Process 330">
              <a:extLst>
                <a:ext uri="{FF2B5EF4-FFF2-40B4-BE49-F238E27FC236}">
                  <a16:creationId xmlns:a16="http://schemas.microsoft.com/office/drawing/2014/main" id="{B1F27CB6-9450-4E4E-80ED-017A90031087}"/>
                </a:ext>
              </a:extLst>
            </p:cNvPr>
            <p:cNvSpPr/>
            <p:nvPr/>
          </p:nvSpPr>
          <p:spPr>
            <a:xfrm rot="1673764" flipV="1">
              <a:off x="5097896" y="1886717"/>
              <a:ext cx="215605" cy="67940"/>
            </a:xfrm>
            <a:prstGeom prst="flowChartAlternateProcess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Connector 331">
              <a:extLst>
                <a:ext uri="{FF2B5EF4-FFF2-40B4-BE49-F238E27FC236}">
                  <a16:creationId xmlns:a16="http://schemas.microsoft.com/office/drawing/2014/main" id="{EE6CD046-449D-CB4D-9B50-1D9BFAFC724B}"/>
                </a:ext>
              </a:extLst>
            </p:cNvPr>
            <p:cNvSpPr/>
            <p:nvPr/>
          </p:nvSpPr>
          <p:spPr>
            <a:xfrm>
              <a:off x="5708193" y="1377073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DCC83C4E-5171-7A4F-B1A8-3967A0CA41EA}"/>
                </a:ext>
              </a:extLst>
            </p:cNvPr>
            <p:cNvGrpSpPr/>
            <p:nvPr/>
          </p:nvGrpSpPr>
          <p:grpSpPr>
            <a:xfrm>
              <a:off x="5323952" y="1461794"/>
              <a:ext cx="312025" cy="386512"/>
              <a:chOff x="6107167" y="1801100"/>
              <a:chExt cx="339508" cy="575183"/>
            </a:xfrm>
          </p:grpSpPr>
          <p:sp>
            <p:nvSpPr>
              <p:cNvPr id="342" name="Alternate Process 341">
                <a:extLst>
                  <a:ext uri="{FF2B5EF4-FFF2-40B4-BE49-F238E27FC236}">
                    <a16:creationId xmlns:a16="http://schemas.microsoft.com/office/drawing/2014/main" id="{8BA23E65-F8F4-D34C-8C28-8B0D9DFA1541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Freeform 342">
                <a:extLst>
                  <a:ext uri="{FF2B5EF4-FFF2-40B4-BE49-F238E27FC236}">
                    <a16:creationId xmlns:a16="http://schemas.microsoft.com/office/drawing/2014/main" id="{79FA18D5-C344-3048-8FC0-661F23B85A25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Connector 333">
              <a:extLst>
                <a:ext uri="{FF2B5EF4-FFF2-40B4-BE49-F238E27FC236}">
                  <a16:creationId xmlns:a16="http://schemas.microsoft.com/office/drawing/2014/main" id="{3D76D8AE-0A09-CF4C-B2F1-55091DB97A92}"/>
                </a:ext>
              </a:extLst>
            </p:cNvPr>
            <p:cNvSpPr/>
            <p:nvPr/>
          </p:nvSpPr>
          <p:spPr>
            <a:xfrm flipH="1">
              <a:off x="4420856" y="1682325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Connector 334">
              <a:extLst>
                <a:ext uri="{FF2B5EF4-FFF2-40B4-BE49-F238E27FC236}">
                  <a16:creationId xmlns:a16="http://schemas.microsoft.com/office/drawing/2014/main" id="{E561798A-9409-224A-A219-E9D675A955D6}"/>
                </a:ext>
              </a:extLst>
            </p:cNvPr>
            <p:cNvSpPr/>
            <p:nvPr/>
          </p:nvSpPr>
          <p:spPr>
            <a:xfrm>
              <a:off x="4153127" y="1472680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Alternate Process 335">
              <a:extLst>
                <a:ext uri="{FF2B5EF4-FFF2-40B4-BE49-F238E27FC236}">
                  <a16:creationId xmlns:a16="http://schemas.microsoft.com/office/drawing/2014/main" id="{492736D1-C581-9C4E-BB5A-91286D402503}"/>
                </a:ext>
              </a:extLst>
            </p:cNvPr>
            <p:cNvSpPr/>
            <p:nvPr/>
          </p:nvSpPr>
          <p:spPr>
            <a:xfrm rot="13530532">
              <a:off x="3547511" y="1963493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Alternate Process 336">
              <a:extLst>
                <a:ext uri="{FF2B5EF4-FFF2-40B4-BE49-F238E27FC236}">
                  <a16:creationId xmlns:a16="http://schemas.microsoft.com/office/drawing/2014/main" id="{BCABA2B7-7A0E-2747-81E8-96872F03EBCA}"/>
                </a:ext>
              </a:extLst>
            </p:cNvPr>
            <p:cNvSpPr/>
            <p:nvPr/>
          </p:nvSpPr>
          <p:spPr>
            <a:xfrm rot="1673764">
              <a:off x="3391843" y="1647261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Connector 337">
              <a:extLst>
                <a:ext uri="{FF2B5EF4-FFF2-40B4-BE49-F238E27FC236}">
                  <a16:creationId xmlns:a16="http://schemas.microsoft.com/office/drawing/2014/main" id="{8B2F79F6-3D21-2F41-8532-4FC379EF60EA}"/>
                </a:ext>
              </a:extLst>
            </p:cNvPr>
            <p:cNvSpPr/>
            <p:nvPr/>
          </p:nvSpPr>
          <p:spPr>
            <a:xfrm>
              <a:off x="3657662" y="1725309"/>
              <a:ext cx="130932" cy="126230"/>
            </a:xfrm>
            <a:prstGeom prst="flowChartConnector">
              <a:avLst/>
            </a:prstGeom>
            <a:solidFill>
              <a:srgbClr val="EE079E"/>
            </a:solidFill>
            <a:ln>
              <a:solidFill>
                <a:srgbClr val="EE079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Connector 338">
              <a:extLst>
                <a:ext uri="{FF2B5EF4-FFF2-40B4-BE49-F238E27FC236}">
                  <a16:creationId xmlns:a16="http://schemas.microsoft.com/office/drawing/2014/main" id="{26920C49-D7B4-504C-BF14-1CDB1670C57A}"/>
                </a:ext>
              </a:extLst>
            </p:cNvPr>
            <p:cNvSpPr/>
            <p:nvPr/>
          </p:nvSpPr>
          <p:spPr>
            <a:xfrm flipH="1">
              <a:off x="3939288" y="1535506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Connector 339">
              <a:extLst>
                <a:ext uri="{FF2B5EF4-FFF2-40B4-BE49-F238E27FC236}">
                  <a16:creationId xmlns:a16="http://schemas.microsoft.com/office/drawing/2014/main" id="{E8906007-25DD-674C-B6DD-52086477A948}"/>
                </a:ext>
              </a:extLst>
            </p:cNvPr>
            <p:cNvSpPr/>
            <p:nvPr/>
          </p:nvSpPr>
          <p:spPr>
            <a:xfrm>
              <a:off x="3652972" y="1472680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Connector 340">
              <a:extLst>
                <a:ext uri="{FF2B5EF4-FFF2-40B4-BE49-F238E27FC236}">
                  <a16:creationId xmlns:a16="http://schemas.microsoft.com/office/drawing/2014/main" id="{8AF45CDA-1164-7C4D-9949-615B23A19C5F}"/>
                </a:ext>
              </a:extLst>
            </p:cNvPr>
            <p:cNvSpPr/>
            <p:nvPr/>
          </p:nvSpPr>
          <p:spPr>
            <a:xfrm>
              <a:off x="4123597" y="1779022"/>
              <a:ext cx="217089" cy="230150"/>
            </a:xfrm>
            <a:prstGeom prst="flowChartConnector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3" name="Rectangle 292">
            <a:extLst>
              <a:ext uri="{FF2B5EF4-FFF2-40B4-BE49-F238E27FC236}">
                <a16:creationId xmlns:a16="http://schemas.microsoft.com/office/drawing/2014/main" id="{30A05A63-8594-B644-A388-1A58B2040E70}"/>
              </a:ext>
            </a:extLst>
          </p:cNvPr>
          <p:cNvSpPr/>
          <p:nvPr/>
        </p:nvSpPr>
        <p:spPr>
          <a:xfrm>
            <a:off x="2402545" y="1091565"/>
            <a:ext cx="1544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resistant</a:t>
            </a:r>
            <a:endParaRPr lang="en-US" sz="2800" dirty="0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2C5B91CA-68DD-0642-B967-7366EE4DA7BF}"/>
              </a:ext>
            </a:extLst>
          </p:cNvPr>
          <p:cNvSpPr/>
          <p:nvPr/>
        </p:nvSpPr>
        <p:spPr>
          <a:xfrm>
            <a:off x="2022246" y="5491623"/>
            <a:ext cx="1705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colonized</a:t>
            </a:r>
            <a:endParaRPr lang="en-US" sz="2800" dirty="0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55BBFD75-750C-0540-AE33-EF21F18CE2B3}"/>
              </a:ext>
            </a:extLst>
          </p:cNvPr>
          <p:cNvSpPr/>
          <p:nvPr/>
        </p:nvSpPr>
        <p:spPr>
          <a:xfrm>
            <a:off x="1985479" y="5112908"/>
            <a:ext cx="1736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C. difficile</a:t>
            </a:r>
            <a:endParaRPr lang="en-US" sz="2800" i="1" dirty="0"/>
          </a:p>
        </p:txBody>
      </p:sp>
      <p:pic>
        <p:nvPicPr>
          <p:cNvPr id="98" name="Graphic 97" descr="Rat">
            <a:extLst>
              <a:ext uri="{FF2B5EF4-FFF2-40B4-BE49-F238E27FC236}">
                <a16:creationId xmlns:a16="http://schemas.microsoft.com/office/drawing/2014/main" id="{3D8F8A9E-8941-F945-830C-6BA837BD2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233979" y="1572846"/>
            <a:ext cx="1864161" cy="1864161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3" name="Curved Left Arrow 2">
            <a:extLst>
              <a:ext uri="{FF2B5EF4-FFF2-40B4-BE49-F238E27FC236}">
                <a16:creationId xmlns:a16="http://schemas.microsoft.com/office/drawing/2014/main" id="{5F29769C-820F-BD46-BAA8-395DEF81E200}"/>
              </a:ext>
            </a:extLst>
          </p:cNvPr>
          <p:cNvSpPr/>
          <p:nvPr/>
        </p:nvSpPr>
        <p:spPr>
          <a:xfrm>
            <a:off x="3711896" y="1632741"/>
            <a:ext cx="496060" cy="236961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2449332-C133-9A48-B44A-50E77E04B842}"/>
              </a:ext>
            </a:extLst>
          </p:cNvPr>
          <p:cNvSpPr/>
          <p:nvPr/>
        </p:nvSpPr>
        <p:spPr>
          <a:xfrm>
            <a:off x="3709350" y="4883092"/>
            <a:ext cx="4539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3600" dirty="0"/>
          </a:p>
        </p:txBody>
      </p:sp>
      <p:sp>
        <p:nvSpPr>
          <p:cNvPr id="108" name="Curved Left Arrow 107">
            <a:extLst>
              <a:ext uri="{FF2B5EF4-FFF2-40B4-BE49-F238E27FC236}">
                <a16:creationId xmlns:a16="http://schemas.microsoft.com/office/drawing/2014/main" id="{2DA5141E-030D-614E-A063-E7084AB61E10}"/>
              </a:ext>
            </a:extLst>
          </p:cNvPr>
          <p:cNvSpPr/>
          <p:nvPr/>
        </p:nvSpPr>
        <p:spPr>
          <a:xfrm>
            <a:off x="2007813" y="1591065"/>
            <a:ext cx="496060" cy="236961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4" name="Curved Left Arrow 113">
            <a:extLst>
              <a:ext uri="{FF2B5EF4-FFF2-40B4-BE49-F238E27FC236}">
                <a16:creationId xmlns:a16="http://schemas.microsoft.com/office/drawing/2014/main" id="{3623BDD3-2583-2A42-B864-DFB2A792FDB2}"/>
              </a:ext>
            </a:extLst>
          </p:cNvPr>
          <p:cNvSpPr/>
          <p:nvPr/>
        </p:nvSpPr>
        <p:spPr>
          <a:xfrm rot="10800000">
            <a:off x="5294113" y="528200"/>
            <a:ext cx="964852" cy="4748881"/>
          </a:xfrm>
          <a:prstGeom prst="curvedLef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Dot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5" name="Curved Left Arrow 114">
            <a:extLst>
              <a:ext uri="{FF2B5EF4-FFF2-40B4-BE49-F238E27FC236}">
                <a16:creationId xmlns:a16="http://schemas.microsoft.com/office/drawing/2014/main" id="{09BEC8BC-CCF0-294F-9777-9C9B63EC8BC2}"/>
              </a:ext>
            </a:extLst>
          </p:cNvPr>
          <p:cNvSpPr/>
          <p:nvPr/>
        </p:nvSpPr>
        <p:spPr>
          <a:xfrm rot="10800000">
            <a:off x="227862" y="538068"/>
            <a:ext cx="964852" cy="4748881"/>
          </a:xfrm>
          <a:prstGeom prst="curvedLef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F7845D12-601E-9247-90F6-9835ABD0F0FA}"/>
              </a:ext>
            </a:extLst>
          </p:cNvPr>
          <p:cNvSpPr/>
          <p:nvPr/>
        </p:nvSpPr>
        <p:spPr>
          <a:xfrm>
            <a:off x="3322744" y="1662084"/>
            <a:ext cx="270138" cy="2298596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raphic 93" descr="Medicine with solid fill">
            <a:extLst>
              <a:ext uri="{FF2B5EF4-FFF2-40B4-BE49-F238E27FC236}">
                <a16:creationId xmlns:a16="http://schemas.microsoft.com/office/drawing/2014/main" id="{EE1E5934-E7DA-E645-937D-0A665BDEB3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9255" y="981757"/>
            <a:ext cx="1380518" cy="1380518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5017073A-77F5-D04D-AB50-30C5F0AD7FDF}"/>
              </a:ext>
            </a:extLst>
          </p:cNvPr>
          <p:cNvSpPr/>
          <p:nvPr/>
        </p:nvSpPr>
        <p:spPr>
          <a:xfrm>
            <a:off x="1066750" y="148735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PEG</a:t>
            </a:r>
          </a:p>
        </p:txBody>
      </p:sp>
      <p:pic>
        <p:nvPicPr>
          <p:cNvPr id="96" name="Graphic 95" descr="Medicine with solid fill">
            <a:extLst>
              <a:ext uri="{FF2B5EF4-FFF2-40B4-BE49-F238E27FC236}">
                <a16:creationId xmlns:a16="http://schemas.microsoft.com/office/drawing/2014/main" id="{11543847-740A-C94F-A245-105CF04EB5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04432" y="1006932"/>
            <a:ext cx="1380518" cy="1380518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E8C68384-E227-8B4D-83B6-5E7788E3BE4B}"/>
              </a:ext>
            </a:extLst>
          </p:cNvPr>
          <p:cNvSpPr/>
          <p:nvPr/>
        </p:nvSpPr>
        <p:spPr>
          <a:xfrm>
            <a:off x="4365555" y="1227520"/>
            <a:ext cx="774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Clind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F26B3-5086-CD4C-BE25-C3F6A89A579F}"/>
              </a:ext>
            </a:extLst>
          </p:cNvPr>
          <p:cNvSpPr/>
          <p:nvPr/>
        </p:nvSpPr>
        <p:spPr>
          <a:xfrm>
            <a:off x="0" y="0"/>
            <a:ext cx="38824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2200" b="1" dirty="0"/>
          </a:p>
        </p:txBody>
      </p:sp>
      <p:pic>
        <p:nvPicPr>
          <p:cNvPr id="101" name="Graphic 100" descr="Medicine with solid fill">
            <a:extLst>
              <a:ext uri="{FF2B5EF4-FFF2-40B4-BE49-F238E27FC236}">
                <a16:creationId xmlns:a16="http://schemas.microsoft.com/office/drawing/2014/main" id="{D2D46956-E5AD-E44D-A09F-369633D549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20969" y="4665429"/>
            <a:ext cx="1223303" cy="1223303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61ACD67A-A7C8-C34C-BFEF-E09FB8C4EEF3}"/>
              </a:ext>
            </a:extLst>
          </p:cNvPr>
          <p:cNvSpPr/>
          <p:nvPr/>
        </p:nvSpPr>
        <p:spPr>
          <a:xfrm>
            <a:off x="4382342" y="5074116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9C4CB0-3D8C-914D-8E7D-6FE7A319CE03}"/>
              </a:ext>
            </a:extLst>
          </p:cNvPr>
          <p:cNvSpPr/>
          <p:nvPr/>
        </p:nvSpPr>
        <p:spPr>
          <a:xfrm>
            <a:off x="292036" y="3774137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Enterobacteriaceae</a:t>
            </a:r>
          </a:p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Bacteroides</a:t>
            </a:r>
            <a:endParaRPr lang="en-US" i="1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B401237-5503-5E44-8822-563CA04E6FE9}"/>
              </a:ext>
            </a:extLst>
          </p:cNvPr>
          <p:cNvSpPr/>
          <p:nvPr/>
        </p:nvSpPr>
        <p:spPr>
          <a:xfrm>
            <a:off x="3890060" y="48766"/>
            <a:ext cx="24545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Porphyromonadaceae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Lachnospiraceae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01155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</TotalTime>
  <Words>199</Words>
  <Application>Microsoft Macintosh PowerPoint</Application>
  <PresentationFormat>Custom</PresentationFormat>
  <Paragraphs>20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Tomkovich, Sarah</dc:creator>
  <cp:lastModifiedBy>Tomkovich, Sarah</cp:lastModifiedBy>
  <cp:revision>12</cp:revision>
  <dcterms:created xsi:type="dcterms:W3CDTF">2021-04-05T13:41:22Z</dcterms:created>
  <dcterms:modified xsi:type="dcterms:W3CDTF">2021-05-06T17:20:43Z</dcterms:modified>
</cp:coreProperties>
</file>